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74" r:id="rId7"/>
    <p:sldId id="264" r:id="rId8"/>
    <p:sldId id="266" r:id="rId9"/>
    <p:sldId id="267" r:id="rId10"/>
    <p:sldId id="268" r:id="rId11"/>
    <p:sldId id="269" r:id="rId12"/>
    <p:sldId id="270" r:id="rId13"/>
    <p:sldId id="271" r:id="rId14"/>
    <p:sldId id="272" r:id="rId15"/>
    <p:sldId id="273" r:id="rId16"/>
    <p:sldId id="263"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55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71003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208399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499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407367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8775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90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6315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4924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293009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6214F10-9714-493E-A787-B4704933FF33}" type="datetimeFigureOut">
              <a:rPr lang="ru-RU" smtClean="0"/>
              <a:t>16.01.2023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79179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6214F10-9714-493E-A787-B4704933FF33}" type="datetimeFigureOut">
              <a:rPr lang="ru-RU" smtClean="0"/>
              <a:t>16.01.2023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55319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6214F10-9714-493E-A787-B4704933FF33}" type="datetimeFigureOut">
              <a:rPr lang="ru-RU" smtClean="0"/>
              <a:t>16.01.2023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125319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6214F10-9714-493E-A787-B4704933FF33}" type="datetimeFigureOut">
              <a:rPr lang="ru-RU" smtClean="0"/>
              <a:t>16.01.2023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19304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4F10-9714-493E-A787-B4704933FF33}" type="datetimeFigureOut">
              <a:rPr lang="ru-RU" smtClean="0"/>
              <a:t>16.01.2023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01478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6214F10-9714-493E-A787-B4704933FF33}" type="datetimeFigureOut">
              <a:rPr lang="ru-RU" smtClean="0"/>
              <a:t>16.01.2023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338346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6214F10-9714-493E-A787-B4704933FF33}" type="datetimeFigureOut">
              <a:rPr lang="ru-RU" smtClean="0"/>
              <a:t>16.01.2023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6663BF-723C-425E-8D16-9E2D2F47F882}" type="slidenum">
              <a:rPr lang="ru-RU" smtClean="0"/>
              <a:t>‹#›</a:t>
            </a:fld>
            <a:endParaRPr lang="ru-RU"/>
          </a:p>
        </p:txBody>
      </p:sp>
    </p:spTree>
    <p:extLst>
      <p:ext uri="{BB962C8B-B14F-4D97-AF65-F5344CB8AC3E}">
        <p14:creationId xmlns:p14="http://schemas.microsoft.com/office/powerpoint/2010/main" val="22799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214F10-9714-493E-A787-B4704933FF33}" type="datetimeFigureOut">
              <a:rPr lang="ru-RU" smtClean="0"/>
              <a:t>16.01.2023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06663BF-723C-425E-8D16-9E2D2F47F882}" type="slidenum">
              <a:rPr lang="ru-RU" smtClean="0"/>
              <a:t>‹#›</a:t>
            </a:fld>
            <a:endParaRPr lang="ru-RU"/>
          </a:p>
        </p:txBody>
      </p:sp>
    </p:spTree>
    <p:extLst>
      <p:ext uri="{BB962C8B-B14F-4D97-AF65-F5344CB8AC3E}">
        <p14:creationId xmlns:p14="http://schemas.microsoft.com/office/powerpoint/2010/main" val="17151701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637C1B-E235-4C53-89FF-759BE60D007C}"/>
              </a:ext>
            </a:extLst>
          </p:cNvPr>
          <p:cNvSpPr>
            <a:spLocks noGrp="1"/>
          </p:cNvSpPr>
          <p:nvPr>
            <p:ph type="ctrTitle"/>
          </p:nvPr>
        </p:nvSpPr>
        <p:spPr>
          <a:xfrm rot="10800000" flipV="1">
            <a:off x="1507067" y="1710268"/>
            <a:ext cx="7766936" cy="850052"/>
          </a:xfrm>
        </p:spPr>
        <p:txBody>
          <a:bodyPr/>
          <a:lstStyle/>
          <a:p>
            <a:r>
              <a:rPr lang="ru-RU" dirty="0"/>
              <a:t>ТРИЗ технология</a:t>
            </a:r>
            <a:br>
              <a:rPr lang="ru-RU" dirty="0"/>
            </a:br>
            <a:r>
              <a:rPr lang="ru-RU" dirty="0"/>
              <a:t>в детском саду</a:t>
            </a:r>
          </a:p>
        </p:txBody>
      </p:sp>
      <p:sp>
        <p:nvSpPr>
          <p:cNvPr id="3" name="Подзаголовок 2">
            <a:extLst>
              <a:ext uri="{FF2B5EF4-FFF2-40B4-BE49-F238E27FC236}">
                <a16:creationId xmlns:a16="http://schemas.microsoft.com/office/drawing/2014/main" xmlns="" id="{FA5C6C1E-E588-4581-BE14-C47FF042FDB0}"/>
              </a:ext>
            </a:extLst>
          </p:cNvPr>
          <p:cNvSpPr>
            <a:spLocks noGrp="1"/>
          </p:cNvSpPr>
          <p:nvPr>
            <p:ph type="subTitle" idx="1"/>
          </p:nvPr>
        </p:nvSpPr>
        <p:spPr>
          <a:xfrm>
            <a:off x="1507067" y="4050833"/>
            <a:ext cx="5189155" cy="1096899"/>
          </a:xfrm>
        </p:spPr>
        <p:txBody>
          <a:bodyPr/>
          <a:lstStyle/>
          <a:p>
            <a:endParaRPr lang="ru-RU" dirty="0"/>
          </a:p>
        </p:txBody>
      </p:sp>
      <p:pic>
        <p:nvPicPr>
          <p:cNvPr id="7" name="Рисунок 6">
            <a:extLst>
              <a:ext uri="{FF2B5EF4-FFF2-40B4-BE49-F238E27FC236}">
                <a16:creationId xmlns:a16="http://schemas.microsoft.com/office/drawing/2014/main" xmlns="" id="{4708016C-6879-41B1-8F05-184462244968}"/>
              </a:ext>
            </a:extLst>
          </p:cNvPr>
          <p:cNvPicPr>
            <a:picLocks noChangeAspect="1"/>
          </p:cNvPicPr>
          <p:nvPr/>
        </p:nvPicPr>
        <p:blipFill>
          <a:blip r:embed="rId2"/>
          <a:stretch>
            <a:fillRect/>
          </a:stretch>
        </p:blipFill>
        <p:spPr>
          <a:xfrm>
            <a:off x="1256444" y="2686929"/>
            <a:ext cx="6016553" cy="3989236"/>
          </a:xfrm>
          <a:prstGeom prst="rect">
            <a:avLst/>
          </a:prstGeom>
        </p:spPr>
      </p:pic>
    </p:spTree>
    <p:extLst>
      <p:ext uri="{BB962C8B-B14F-4D97-AF65-F5344CB8AC3E}">
        <p14:creationId xmlns:p14="http://schemas.microsoft.com/office/powerpoint/2010/main" val="42590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4B78E45-DAB5-4D18-8981-DF84A0991C3B}"/>
              </a:ext>
            </a:extLst>
          </p:cNvPr>
          <p:cNvSpPr>
            <a:spLocks noGrp="1"/>
          </p:cNvSpPr>
          <p:nvPr>
            <p:ph type="title"/>
          </p:nvPr>
        </p:nvSpPr>
        <p:spPr>
          <a:xfrm>
            <a:off x="1083212" y="609600"/>
            <a:ext cx="8190790" cy="558018"/>
          </a:xfrm>
        </p:spPr>
        <p:txBody>
          <a:bodyPr>
            <a:normAutofit fontScale="90000"/>
          </a:bodyPr>
          <a:lstStyle/>
          <a:p>
            <a:pPr algn="ctr"/>
            <a:r>
              <a:rPr lang="ru-RU" dirty="0"/>
              <a:t>Метод фокальных объектов. </a:t>
            </a:r>
          </a:p>
        </p:txBody>
      </p:sp>
      <p:sp>
        <p:nvSpPr>
          <p:cNvPr id="3" name="Объект 2">
            <a:extLst>
              <a:ext uri="{FF2B5EF4-FFF2-40B4-BE49-F238E27FC236}">
                <a16:creationId xmlns:a16="http://schemas.microsoft.com/office/drawing/2014/main" xmlns="" id="{84D6A7BC-424C-44EC-AC76-27AE0B24ADEF}"/>
              </a:ext>
            </a:extLst>
          </p:cNvPr>
          <p:cNvSpPr>
            <a:spLocks noGrp="1"/>
          </p:cNvSpPr>
          <p:nvPr>
            <p:ph idx="1"/>
          </p:nvPr>
        </p:nvSpPr>
        <p:spPr>
          <a:xfrm>
            <a:off x="677334" y="1167618"/>
            <a:ext cx="8596668" cy="4873745"/>
          </a:xfrm>
        </p:spPr>
        <p:txBody>
          <a:bodyPr/>
          <a:lstStyle/>
          <a:p>
            <a:r>
              <a:rPr lang="ru-RU" dirty="0"/>
              <a:t>Сущность данного метода в перенесение свойств одного объекта или нескольких на другой. Этот метод позволяет не только развивать воображение, речь, фантазию, но и управлять своим мышлением.</a:t>
            </a:r>
          </a:p>
          <a:p>
            <a:r>
              <a:rPr lang="ru-RU" dirty="0"/>
              <a:t> Суть метода заключается в том, что к определённому объекту «примеряются» свойства и характеристики других, ничем с ним не связанных объектов. Сочетания свойств оказываются иногда очень неожиданными, но именно это и вызывает интерес.</a:t>
            </a:r>
          </a:p>
          <a:p>
            <a:r>
              <a:rPr lang="ru-RU" dirty="0"/>
              <a:t>Метод фокальных объектов направлен на развитие у детей творческого воображения, фантазии, формирование умения находить причинно-следственные связи между разными объектами окружающего мира, на первый взгляд, ничем не связанные друг с другом.</a:t>
            </a:r>
          </a:p>
        </p:txBody>
      </p:sp>
      <p:pic>
        <p:nvPicPr>
          <p:cNvPr id="4" name="Рисунок 3">
            <a:extLst>
              <a:ext uri="{FF2B5EF4-FFF2-40B4-BE49-F238E27FC236}">
                <a16:creationId xmlns:a16="http://schemas.microsoft.com/office/drawing/2014/main" xmlns="" id="{C13DADDD-A7F2-4420-9D00-075EC6C5CA5D}"/>
              </a:ext>
            </a:extLst>
          </p:cNvPr>
          <p:cNvPicPr>
            <a:picLocks noChangeAspect="1"/>
          </p:cNvPicPr>
          <p:nvPr/>
        </p:nvPicPr>
        <p:blipFill>
          <a:blip r:embed="rId2"/>
          <a:stretch>
            <a:fillRect/>
          </a:stretch>
        </p:blipFill>
        <p:spPr>
          <a:xfrm>
            <a:off x="3962648" y="4751679"/>
            <a:ext cx="2143125" cy="2143125"/>
          </a:xfrm>
          <a:prstGeom prst="rect">
            <a:avLst/>
          </a:prstGeom>
        </p:spPr>
      </p:pic>
    </p:spTree>
    <p:extLst>
      <p:ext uri="{BB962C8B-B14F-4D97-AF65-F5344CB8AC3E}">
        <p14:creationId xmlns:p14="http://schemas.microsoft.com/office/powerpoint/2010/main" val="100733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2CDA91-A0A0-47B8-B1C8-9610DD6DE106}"/>
              </a:ext>
            </a:extLst>
          </p:cNvPr>
          <p:cNvSpPr>
            <a:spLocks noGrp="1"/>
          </p:cNvSpPr>
          <p:nvPr>
            <p:ph type="title"/>
          </p:nvPr>
        </p:nvSpPr>
        <p:spPr>
          <a:xfrm>
            <a:off x="677334" y="609600"/>
            <a:ext cx="8596668" cy="797169"/>
          </a:xfrm>
        </p:spPr>
        <p:txBody>
          <a:bodyPr/>
          <a:lstStyle/>
          <a:p>
            <a:pPr algn="ctr"/>
            <a:r>
              <a:rPr lang="ru-RU" dirty="0"/>
              <a:t>Метод «Системный анализ»</a:t>
            </a:r>
          </a:p>
        </p:txBody>
      </p:sp>
      <p:sp>
        <p:nvSpPr>
          <p:cNvPr id="3" name="Объект 2">
            <a:extLst>
              <a:ext uri="{FF2B5EF4-FFF2-40B4-BE49-F238E27FC236}">
                <a16:creationId xmlns:a16="http://schemas.microsoft.com/office/drawing/2014/main" xmlns="" id="{D268C040-254A-4F87-BCC5-7F50EAD01B80}"/>
              </a:ext>
            </a:extLst>
          </p:cNvPr>
          <p:cNvSpPr>
            <a:spLocks noGrp="1"/>
          </p:cNvSpPr>
          <p:nvPr>
            <p:ph idx="1"/>
          </p:nvPr>
        </p:nvSpPr>
        <p:spPr>
          <a:xfrm>
            <a:off x="677334" y="1533379"/>
            <a:ext cx="8596668" cy="4507984"/>
          </a:xfrm>
        </p:spPr>
        <p:txBody>
          <a:bodyPr/>
          <a:lstStyle/>
          <a:p>
            <a:pPr marL="0" indent="0">
              <a:buNone/>
            </a:pPr>
            <a:r>
              <a:rPr lang="ru-RU" dirty="0"/>
              <a:t> Метод помогает рассмотреть мир в системе, как совокупность связанных между собой определенным образом элементов, удобно функционирующих между собой. Его цель – определить роль и место объектов, и их взаимодействие по каждому элементу. </a:t>
            </a:r>
          </a:p>
          <a:p>
            <a:pPr marL="0" indent="0">
              <a:buNone/>
            </a:pPr>
            <a:r>
              <a:rPr lang="ru-RU" dirty="0"/>
              <a:t>Таким образом, дети учатся производить системные раскладки, анализировать и описывать систему связей между объектами окружающей действительности, строить разного рода классификации по выделенному признаку.</a:t>
            </a:r>
          </a:p>
        </p:txBody>
      </p:sp>
      <p:pic>
        <p:nvPicPr>
          <p:cNvPr id="4" name="Рисунок 3">
            <a:extLst>
              <a:ext uri="{FF2B5EF4-FFF2-40B4-BE49-F238E27FC236}">
                <a16:creationId xmlns:a16="http://schemas.microsoft.com/office/drawing/2014/main" xmlns="" id="{4601ABFF-C7D4-4E3D-9B94-8CE834592BD2}"/>
              </a:ext>
            </a:extLst>
          </p:cNvPr>
          <p:cNvPicPr>
            <a:picLocks noChangeAspect="1"/>
          </p:cNvPicPr>
          <p:nvPr/>
        </p:nvPicPr>
        <p:blipFill>
          <a:blip r:embed="rId2"/>
          <a:stretch>
            <a:fillRect/>
          </a:stretch>
        </p:blipFill>
        <p:spPr>
          <a:xfrm>
            <a:off x="2363372" y="3812345"/>
            <a:ext cx="4566519" cy="2925172"/>
          </a:xfrm>
          <a:prstGeom prst="rect">
            <a:avLst/>
          </a:prstGeom>
        </p:spPr>
      </p:pic>
    </p:spTree>
    <p:extLst>
      <p:ext uri="{BB962C8B-B14F-4D97-AF65-F5344CB8AC3E}">
        <p14:creationId xmlns:p14="http://schemas.microsoft.com/office/powerpoint/2010/main" val="382465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EE90933-D29C-4880-B16E-3F363BB92751}"/>
              </a:ext>
            </a:extLst>
          </p:cNvPr>
          <p:cNvPicPr>
            <a:picLocks noChangeAspect="1"/>
          </p:cNvPicPr>
          <p:nvPr/>
        </p:nvPicPr>
        <p:blipFill>
          <a:blip r:embed="rId2"/>
          <a:stretch>
            <a:fillRect/>
          </a:stretch>
        </p:blipFill>
        <p:spPr>
          <a:xfrm>
            <a:off x="6372666" y="3305908"/>
            <a:ext cx="4229352" cy="3254618"/>
          </a:xfrm>
          <a:prstGeom prst="rect">
            <a:avLst/>
          </a:prstGeom>
        </p:spPr>
      </p:pic>
      <p:sp>
        <p:nvSpPr>
          <p:cNvPr id="2" name="Заголовок 1">
            <a:extLst>
              <a:ext uri="{FF2B5EF4-FFF2-40B4-BE49-F238E27FC236}">
                <a16:creationId xmlns:a16="http://schemas.microsoft.com/office/drawing/2014/main" xmlns="" id="{D4889C28-CC11-4857-BE23-F57B08D71800}"/>
              </a:ext>
            </a:extLst>
          </p:cNvPr>
          <p:cNvSpPr>
            <a:spLocks noGrp="1"/>
          </p:cNvSpPr>
          <p:nvPr>
            <p:ph type="title"/>
          </p:nvPr>
        </p:nvSpPr>
        <p:spPr/>
        <p:txBody>
          <a:bodyPr/>
          <a:lstStyle/>
          <a:p>
            <a:pPr algn="ctr"/>
            <a:r>
              <a:rPr lang="ru-RU" dirty="0"/>
              <a:t>Метод морфологического анализа</a:t>
            </a:r>
          </a:p>
        </p:txBody>
      </p:sp>
      <p:sp>
        <p:nvSpPr>
          <p:cNvPr id="3" name="Объект 2">
            <a:extLst>
              <a:ext uri="{FF2B5EF4-FFF2-40B4-BE49-F238E27FC236}">
                <a16:creationId xmlns:a16="http://schemas.microsoft.com/office/drawing/2014/main" xmlns="" id="{40E9F6DA-7EBF-4B91-8C20-7F3C14FB4619}"/>
              </a:ext>
            </a:extLst>
          </p:cNvPr>
          <p:cNvSpPr>
            <a:spLocks noGrp="1"/>
          </p:cNvSpPr>
          <p:nvPr>
            <p:ph idx="1"/>
          </p:nvPr>
        </p:nvSpPr>
        <p:spPr>
          <a:xfrm>
            <a:off x="677334" y="1491175"/>
            <a:ext cx="8596668" cy="5148776"/>
          </a:xfrm>
        </p:spPr>
        <p:txBody>
          <a:bodyPr/>
          <a:lstStyle/>
          <a:p>
            <a:pPr marL="0" indent="0">
              <a:buNone/>
            </a:pPr>
            <a:r>
              <a:rPr lang="ru-RU" dirty="0"/>
              <a:t>В работе с дошкольниками этот метод очень эффективен для развития творческого воображения, фантазии, преодоления стереотипов. Суть его заключается в комбинировании разных вариантов характеристик определённого объекта при создании нового образа этого объекта.</a:t>
            </a:r>
          </a:p>
          <a:p>
            <a:pPr marL="0" indent="0">
              <a:buNone/>
            </a:pPr>
            <a:r>
              <a:rPr lang="ru-RU" dirty="0"/>
              <a:t>Цель этого метода - выявить все возможные факты решения данной проблемы, которые при простом переборе могли быть упущены. Используя морфологическую таблицу, можно, комбинируя героев, места событий и сюжеты знакомых сказок, сочинять новые волшебные истории. При этом необходимо сразу определить, кто будет злым, а кто - добрым героем, с каким злом будут бороться герои, какие волшебные силы будут помогать, какие - мешать и т. д.</a:t>
            </a:r>
          </a:p>
        </p:txBody>
      </p:sp>
    </p:spTree>
    <p:extLst>
      <p:ext uri="{BB962C8B-B14F-4D97-AF65-F5344CB8AC3E}">
        <p14:creationId xmlns:p14="http://schemas.microsoft.com/office/powerpoint/2010/main" val="324476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5F0382-DD7D-42B2-A092-42BB5FC2B7F6}"/>
              </a:ext>
            </a:extLst>
          </p:cNvPr>
          <p:cNvSpPr>
            <a:spLocks noGrp="1"/>
          </p:cNvSpPr>
          <p:nvPr>
            <p:ph type="title"/>
          </p:nvPr>
        </p:nvSpPr>
        <p:spPr>
          <a:xfrm>
            <a:off x="677334" y="609600"/>
            <a:ext cx="8596668" cy="825305"/>
          </a:xfrm>
        </p:spPr>
        <p:txBody>
          <a:bodyPr/>
          <a:lstStyle/>
          <a:p>
            <a:pPr algn="ctr"/>
            <a:r>
              <a:rPr lang="ru-RU" dirty="0"/>
              <a:t>Типовое фантазирование</a:t>
            </a:r>
          </a:p>
        </p:txBody>
      </p:sp>
      <p:sp>
        <p:nvSpPr>
          <p:cNvPr id="3" name="Объект 2">
            <a:extLst>
              <a:ext uri="{FF2B5EF4-FFF2-40B4-BE49-F238E27FC236}">
                <a16:creationId xmlns:a16="http://schemas.microsoft.com/office/drawing/2014/main" xmlns="" id="{D480EBAC-BECA-4C16-8B7C-FE245A19767F}"/>
              </a:ext>
            </a:extLst>
          </p:cNvPr>
          <p:cNvSpPr>
            <a:spLocks noGrp="1"/>
          </p:cNvSpPr>
          <p:nvPr>
            <p:ph idx="1"/>
          </p:nvPr>
        </p:nvSpPr>
        <p:spPr/>
        <p:txBody>
          <a:bodyPr/>
          <a:lstStyle/>
          <a:p>
            <a:r>
              <a:rPr lang="ru-RU" dirty="0"/>
              <a:t>Суть метода заключается в том, чтобы разделить ситуации на составляющие (реальную и фантастическую), с последующим нахождением реальных проявлений фантастической составляющей. Этот метод хорошо использовать при обучении детей творческому рассказыванию. </a:t>
            </a:r>
          </a:p>
        </p:txBody>
      </p:sp>
      <p:pic>
        <p:nvPicPr>
          <p:cNvPr id="4" name="Рисунок 3">
            <a:extLst>
              <a:ext uri="{FF2B5EF4-FFF2-40B4-BE49-F238E27FC236}">
                <a16:creationId xmlns:a16="http://schemas.microsoft.com/office/drawing/2014/main" xmlns="" id="{694AD100-E0E2-4F86-A300-84ADAB8459A5}"/>
              </a:ext>
            </a:extLst>
          </p:cNvPr>
          <p:cNvPicPr>
            <a:picLocks noChangeAspect="1"/>
          </p:cNvPicPr>
          <p:nvPr/>
        </p:nvPicPr>
        <p:blipFill>
          <a:blip r:embed="rId2"/>
          <a:stretch>
            <a:fillRect/>
          </a:stretch>
        </p:blipFill>
        <p:spPr>
          <a:xfrm>
            <a:off x="2363372" y="3644094"/>
            <a:ext cx="5864762" cy="3284267"/>
          </a:xfrm>
          <a:prstGeom prst="rect">
            <a:avLst/>
          </a:prstGeom>
        </p:spPr>
      </p:pic>
    </p:spTree>
    <p:extLst>
      <p:ext uri="{BB962C8B-B14F-4D97-AF65-F5344CB8AC3E}">
        <p14:creationId xmlns:p14="http://schemas.microsoft.com/office/powerpoint/2010/main" val="83868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D44D62-2EE0-4024-8128-B9CAA25F998F}"/>
              </a:ext>
            </a:extLst>
          </p:cNvPr>
          <p:cNvSpPr>
            <a:spLocks noGrp="1"/>
          </p:cNvSpPr>
          <p:nvPr>
            <p:ph type="title"/>
          </p:nvPr>
        </p:nvSpPr>
        <p:spPr/>
        <p:txBody>
          <a:bodyPr/>
          <a:lstStyle/>
          <a:p>
            <a:pPr algn="ctr"/>
            <a:r>
              <a:rPr lang="ru-RU" dirty="0"/>
              <a:t>Метод ММЧ </a:t>
            </a:r>
          </a:p>
        </p:txBody>
      </p:sp>
      <p:sp>
        <p:nvSpPr>
          <p:cNvPr id="3" name="Объект 2">
            <a:extLst>
              <a:ext uri="{FF2B5EF4-FFF2-40B4-BE49-F238E27FC236}">
                <a16:creationId xmlns:a16="http://schemas.microsoft.com/office/drawing/2014/main" xmlns="" id="{16C8C219-E936-40E0-A470-3077E3D81DB3}"/>
              </a:ext>
            </a:extLst>
          </p:cNvPr>
          <p:cNvSpPr>
            <a:spLocks noGrp="1"/>
          </p:cNvSpPr>
          <p:nvPr>
            <p:ph idx="1"/>
          </p:nvPr>
        </p:nvSpPr>
        <p:spPr/>
        <p:txBody>
          <a:bodyPr/>
          <a:lstStyle/>
          <a:p>
            <a:r>
              <a:rPr lang="ru-RU" dirty="0"/>
              <a:t>Данный метод направлен на то, чтобы дать детям наглядно увидеть и почувствовать природные явления, характер взаимодействия элементов предметов и веществ. Он помогает сформировать у детей диалектические представления о различных объектах и процессах живой и неживой природы. А также развивает мышление детей, стимулирует любознательность и творчество.</a:t>
            </a:r>
          </a:p>
        </p:txBody>
      </p:sp>
      <p:pic>
        <p:nvPicPr>
          <p:cNvPr id="4" name="Рисунок 3">
            <a:extLst>
              <a:ext uri="{FF2B5EF4-FFF2-40B4-BE49-F238E27FC236}">
                <a16:creationId xmlns:a16="http://schemas.microsoft.com/office/drawing/2014/main" xmlns="" id="{99D3F263-2A1E-40CE-805C-94AEAC56FBE4}"/>
              </a:ext>
            </a:extLst>
          </p:cNvPr>
          <p:cNvPicPr>
            <a:picLocks noChangeAspect="1"/>
          </p:cNvPicPr>
          <p:nvPr/>
        </p:nvPicPr>
        <p:blipFill>
          <a:blip r:embed="rId2"/>
          <a:stretch>
            <a:fillRect/>
          </a:stretch>
        </p:blipFill>
        <p:spPr>
          <a:xfrm>
            <a:off x="2461938" y="3953021"/>
            <a:ext cx="5176820" cy="2904979"/>
          </a:xfrm>
          <a:prstGeom prst="rect">
            <a:avLst/>
          </a:prstGeom>
        </p:spPr>
      </p:pic>
    </p:spTree>
    <p:extLst>
      <p:ext uri="{BB962C8B-B14F-4D97-AF65-F5344CB8AC3E}">
        <p14:creationId xmlns:p14="http://schemas.microsoft.com/office/powerpoint/2010/main" val="80496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C62084-3833-4334-B26C-1A3338339099}"/>
              </a:ext>
            </a:extLst>
          </p:cNvPr>
          <p:cNvSpPr>
            <a:spLocks noGrp="1"/>
          </p:cNvSpPr>
          <p:nvPr>
            <p:ph type="title"/>
          </p:nvPr>
        </p:nvSpPr>
        <p:spPr>
          <a:xfrm>
            <a:off x="1336430" y="609600"/>
            <a:ext cx="7937571" cy="656492"/>
          </a:xfrm>
        </p:spPr>
        <p:txBody>
          <a:bodyPr/>
          <a:lstStyle/>
          <a:p>
            <a:pPr algn="ctr"/>
            <a:r>
              <a:rPr lang="ru-RU" dirty="0"/>
              <a:t>Мышление по аналогии</a:t>
            </a:r>
          </a:p>
        </p:txBody>
      </p:sp>
      <p:sp>
        <p:nvSpPr>
          <p:cNvPr id="3" name="Объект 2">
            <a:extLst>
              <a:ext uri="{FF2B5EF4-FFF2-40B4-BE49-F238E27FC236}">
                <a16:creationId xmlns:a16="http://schemas.microsoft.com/office/drawing/2014/main" xmlns="" id="{BC47417E-4B7C-4A33-9F44-66D4BBD30855}"/>
              </a:ext>
            </a:extLst>
          </p:cNvPr>
          <p:cNvSpPr>
            <a:spLocks noGrp="1"/>
          </p:cNvSpPr>
          <p:nvPr>
            <p:ph idx="1"/>
          </p:nvPr>
        </p:nvSpPr>
        <p:spPr>
          <a:xfrm>
            <a:off x="677334" y="1266093"/>
            <a:ext cx="8596668" cy="4775270"/>
          </a:xfrm>
        </p:spPr>
        <p:txBody>
          <a:bodyPr>
            <a:normAutofit/>
          </a:bodyPr>
          <a:lstStyle/>
          <a:p>
            <a:r>
              <a:rPr lang="ru-RU" dirty="0"/>
              <a:t>Так как аналогия - это сходство предметов и явлений по каким-либо свойствам и признакам, надо сначала научить детей определять свойства и признаки предметов, научить их сравнивать и классифицировать:</a:t>
            </a:r>
          </a:p>
          <a:p>
            <a:r>
              <a:rPr lang="ru-RU" dirty="0"/>
              <a:t>а) личностная аналогия (эмпатия). Предложить ребенку представить самого себя в качестве какого-нибудь предмета или явления в проблемной ситуации. </a:t>
            </a:r>
          </a:p>
          <a:p>
            <a:r>
              <a:rPr lang="ru-RU" dirty="0"/>
              <a:t>б) прямая аналогия. Основывается на поиске сходных процессов в других областях знаний (вертолет – аналогия стрекозы, подводная лодка – аналогия рыбы и т. д.). Пусть дети находят такие аналогии, делают маленькие открытия в сходстве природных и технических систем;</a:t>
            </a:r>
          </a:p>
          <a:p>
            <a:r>
              <a:rPr lang="ru-RU" dirty="0"/>
              <a:t>в) фантастическая аналогия. Решение проблемы, задачи осуществляется, как в волшебной сказке, т. е. игнорируются все существующие законы (нарисуй свою радость – возможные варианты: солнце, цветок; изобрази любовь – это может быть человек, растение) и т. д.</a:t>
            </a:r>
          </a:p>
        </p:txBody>
      </p:sp>
      <p:pic>
        <p:nvPicPr>
          <p:cNvPr id="4" name="Рисунок 3">
            <a:extLst>
              <a:ext uri="{FF2B5EF4-FFF2-40B4-BE49-F238E27FC236}">
                <a16:creationId xmlns:a16="http://schemas.microsoft.com/office/drawing/2014/main" xmlns="" id="{596CB069-EB9C-4F44-9F90-715516E16816}"/>
              </a:ext>
            </a:extLst>
          </p:cNvPr>
          <p:cNvPicPr>
            <a:picLocks noChangeAspect="1"/>
          </p:cNvPicPr>
          <p:nvPr/>
        </p:nvPicPr>
        <p:blipFill>
          <a:blip r:embed="rId2"/>
          <a:stretch>
            <a:fillRect/>
          </a:stretch>
        </p:blipFill>
        <p:spPr>
          <a:xfrm>
            <a:off x="9055564" y="4497265"/>
            <a:ext cx="2352675" cy="1943100"/>
          </a:xfrm>
          <a:prstGeom prst="rect">
            <a:avLst/>
          </a:prstGeom>
        </p:spPr>
      </p:pic>
    </p:spTree>
    <p:extLst>
      <p:ext uri="{BB962C8B-B14F-4D97-AF65-F5344CB8AC3E}">
        <p14:creationId xmlns:p14="http://schemas.microsoft.com/office/powerpoint/2010/main" val="39441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5883C2-57C8-4E8C-BAC3-04152250A7F9}"/>
              </a:ext>
            </a:extLst>
          </p:cNvPr>
          <p:cNvSpPr>
            <a:spLocks noGrp="1"/>
          </p:cNvSpPr>
          <p:nvPr>
            <p:ph type="title"/>
          </p:nvPr>
        </p:nvSpPr>
        <p:spPr/>
        <p:txBody>
          <a:bodyPr>
            <a:normAutofit/>
          </a:bodyPr>
          <a:lstStyle/>
          <a:p>
            <a:r>
              <a:rPr lang="ru-RU" dirty="0"/>
              <a:t>Этапы работы по использованию элементов ТРИЗ </a:t>
            </a:r>
          </a:p>
        </p:txBody>
      </p:sp>
      <p:sp>
        <p:nvSpPr>
          <p:cNvPr id="3" name="Объект 2">
            <a:extLst>
              <a:ext uri="{FF2B5EF4-FFF2-40B4-BE49-F238E27FC236}">
                <a16:creationId xmlns:a16="http://schemas.microsoft.com/office/drawing/2014/main" xmlns="" id="{48A8B5E4-7B1E-4313-9B60-872D725B85E5}"/>
              </a:ext>
            </a:extLst>
          </p:cNvPr>
          <p:cNvSpPr>
            <a:spLocks noGrp="1"/>
          </p:cNvSpPr>
          <p:nvPr>
            <p:ph idx="1"/>
          </p:nvPr>
        </p:nvSpPr>
        <p:spPr/>
        <p:txBody>
          <a:bodyPr>
            <a:normAutofit/>
          </a:bodyPr>
          <a:lstStyle/>
          <a:p>
            <a:r>
              <a:rPr lang="ru-RU" dirty="0"/>
              <a:t>Цель первого этапа – научить ребенка находить и различать противоречия, которые окружают его повсюду. Что общее между цветком и деревом? Что общее между плакатом и дверью? и др.</a:t>
            </a:r>
          </a:p>
          <a:p>
            <a:r>
              <a:rPr lang="ru-RU" dirty="0"/>
              <a:t>Цель второго этапа – учить детей фантазировать, изобретать. Например, предложено придумать новый стул, удобный и красивый. Как выжить на необитаемом острове, где есть только коробки со жвачками?</a:t>
            </a:r>
          </a:p>
          <a:p>
            <a:r>
              <a:rPr lang="ru-RU" dirty="0"/>
              <a:t>Содержание третьего этапа – решение сказочных задач и придумывание разных сказок с помощью специальных методов ТРИЗ. Например, «Вас поймала баба-яга и хочет съесть. Что делать?».</a:t>
            </a:r>
          </a:p>
          <a:p>
            <a:r>
              <a:rPr lang="ru-RU" dirty="0"/>
              <a:t>На четвертом этапе ребенок применяет полученные знания и, используя нестандартные, оригинальные решения проблем, учится находить выход из любой сложной ситуации.</a:t>
            </a:r>
          </a:p>
          <a:p>
            <a:endParaRPr lang="ru-RU" dirty="0"/>
          </a:p>
        </p:txBody>
      </p:sp>
    </p:spTree>
    <p:extLst>
      <p:ext uri="{BB962C8B-B14F-4D97-AF65-F5344CB8AC3E}">
        <p14:creationId xmlns:p14="http://schemas.microsoft.com/office/powerpoint/2010/main" val="2460514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205B1CB-B792-4B77-A327-6B7DD24706D8}"/>
              </a:ext>
            </a:extLst>
          </p:cNvPr>
          <p:cNvPicPr>
            <a:picLocks noChangeAspect="1"/>
          </p:cNvPicPr>
          <p:nvPr/>
        </p:nvPicPr>
        <p:blipFill>
          <a:blip r:embed="rId2"/>
          <a:stretch>
            <a:fillRect/>
          </a:stretch>
        </p:blipFill>
        <p:spPr>
          <a:xfrm>
            <a:off x="1842868" y="4228911"/>
            <a:ext cx="6977575" cy="2512958"/>
          </a:xfrm>
          <a:prstGeom prst="rect">
            <a:avLst/>
          </a:prstGeom>
        </p:spPr>
      </p:pic>
      <p:sp>
        <p:nvSpPr>
          <p:cNvPr id="2" name="Заголовок 1">
            <a:extLst>
              <a:ext uri="{FF2B5EF4-FFF2-40B4-BE49-F238E27FC236}">
                <a16:creationId xmlns:a16="http://schemas.microsoft.com/office/drawing/2014/main" xmlns="" id="{1E190B36-4CCA-4CF9-8B0E-A3D66A007906}"/>
              </a:ext>
            </a:extLst>
          </p:cNvPr>
          <p:cNvSpPr>
            <a:spLocks noGrp="1"/>
          </p:cNvSpPr>
          <p:nvPr>
            <p:ph type="title"/>
          </p:nvPr>
        </p:nvSpPr>
        <p:spPr>
          <a:xfrm>
            <a:off x="677334" y="609600"/>
            <a:ext cx="8596668" cy="769034"/>
          </a:xfrm>
        </p:spPr>
        <p:txBody>
          <a:bodyPr/>
          <a:lstStyle/>
          <a:p>
            <a:pPr algn="ctr"/>
            <a:r>
              <a:rPr lang="ru-RU" dirty="0"/>
              <a:t>Заключение</a:t>
            </a:r>
          </a:p>
        </p:txBody>
      </p:sp>
      <p:sp>
        <p:nvSpPr>
          <p:cNvPr id="3" name="Объект 2">
            <a:extLst>
              <a:ext uri="{FF2B5EF4-FFF2-40B4-BE49-F238E27FC236}">
                <a16:creationId xmlns:a16="http://schemas.microsoft.com/office/drawing/2014/main" xmlns="" id="{BF555EFC-440E-444D-9003-4AFB70F54427}"/>
              </a:ext>
            </a:extLst>
          </p:cNvPr>
          <p:cNvSpPr>
            <a:spLocks noGrp="1"/>
          </p:cNvSpPr>
          <p:nvPr>
            <p:ph idx="1"/>
          </p:nvPr>
        </p:nvSpPr>
        <p:spPr>
          <a:xfrm>
            <a:off x="677334" y="1378635"/>
            <a:ext cx="8596668" cy="3291839"/>
          </a:xfrm>
        </p:spPr>
        <p:txBody>
          <a:bodyPr/>
          <a:lstStyle/>
          <a:p>
            <a:r>
              <a:rPr lang="ru-RU" dirty="0"/>
              <a:t>Таким образом, опираясь на полученные знания, интуицию, используя нестандартные, оригинальные решения малыши находят выход из сложной ситуации. </a:t>
            </a:r>
          </a:p>
          <a:p>
            <a:r>
              <a:rPr lang="ru-RU" dirty="0"/>
              <a:t>Развитие творческого мышления влияет на расширение индивидуального опыта ребёнка и организацию детской деятельности, что позволяет обеспечить творческое применение полученных знаний, способствует повышению активности, расширяет кругозор и словарный запас. Всё это предоставляет дошкольникам возможность успешной самореализации в разных видах деятельности.</a:t>
            </a:r>
          </a:p>
          <a:p>
            <a:endParaRPr lang="ru-RU" dirty="0"/>
          </a:p>
          <a:p>
            <a:endParaRPr lang="ru-RU" dirty="0"/>
          </a:p>
        </p:txBody>
      </p:sp>
    </p:spTree>
    <p:extLst>
      <p:ext uri="{BB962C8B-B14F-4D97-AF65-F5344CB8AC3E}">
        <p14:creationId xmlns:p14="http://schemas.microsoft.com/office/powerpoint/2010/main" val="181070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760894-79BE-4EDC-8D6D-17E7C750F7EC}"/>
              </a:ext>
            </a:extLst>
          </p:cNvPr>
          <p:cNvSpPr>
            <a:spLocks noGrp="1"/>
          </p:cNvSpPr>
          <p:nvPr>
            <p:ph type="title"/>
          </p:nvPr>
        </p:nvSpPr>
        <p:spPr/>
        <p:txBody>
          <a:bodyPr>
            <a:normAutofit/>
          </a:bodyPr>
          <a:lstStyle/>
          <a:p>
            <a:r>
              <a:rPr lang="ru-RU" dirty="0"/>
              <a:t>.</a:t>
            </a:r>
          </a:p>
        </p:txBody>
      </p:sp>
      <p:pic>
        <p:nvPicPr>
          <p:cNvPr id="4" name="Объект 3">
            <a:extLst>
              <a:ext uri="{FF2B5EF4-FFF2-40B4-BE49-F238E27FC236}">
                <a16:creationId xmlns:a16="http://schemas.microsoft.com/office/drawing/2014/main" xmlns="" id="{ADA40B19-0BAF-4B2C-AA13-C775C4DEA182}"/>
              </a:ext>
            </a:extLst>
          </p:cNvPr>
          <p:cNvPicPr>
            <a:picLocks noGrp="1" noChangeAspect="1"/>
          </p:cNvPicPr>
          <p:nvPr>
            <p:ph idx="1"/>
          </p:nvPr>
        </p:nvPicPr>
        <p:blipFill>
          <a:blip r:embed="rId2"/>
          <a:stretch>
            <a:fillRect/>
          </a:stretch>
        </p:blipFill>
        <p:spPr>
          <a:xfrm>
            <a:off x="677334" y="609600"/>
            <a:ext cx="10060645" cy="5591908"/>
          </a:xfrm>
          <a:prstGeom prst="rect">
            <a:avLst/>
          </a:prstGeom>
        </p:spPr>
      </p:pic>
      <p:sp>
        <p:nvSpPr>
          <p:cNvPr id="5" name="Овал 4">
            <a:extLst>
              <a:ext uri="{FF2B5EF4-FFF2-40B4-BE49-F238E27FC236}">
                <a16:creationId xmlns:a16="http://schemas.microsoft.com/office/drawing/2014/main" xmlns="" id="{7E32B091-C5CF-40B3-A849-C6FF19560F78}"/>
              </a:ext>
            </a:extLst>
          </p:cNvPr>
          <p:cNvSpPr/>
          <p:nvPr/>
        </p:nvSpPr>
        <p:spPr>
          <a:xfrm>
            <a:off x="1247611" y="3809219"/>
            <a:ext cx="8610600" cy="2887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ru-RU" sz="1800" spc="30" dirty="0">
                <a:solidFill>
                  <a:srgbClr val="1F1F1F"/>
                </a:solidFill>
                <a:effectLst/>
                <a:latin typeface="Arial" panose="020B0604020202020204" pitchFamily="34" charset="0"/>
                <a:ea typeface="Calibri" panose="020F0502020204030204" pitchFamily="34" charset="0"/>
                <a:cs typeface="Times New Roman" panose="02020603050405020304" pitchFamily="18" charset="0"/>
              </a:rPr>
              <a:t> Цель работы по этой системе – стимулировать познавательную, творческую и речевую активность, научить маленького человека мыслить системно, понимая суть происходящих процессов, их единство и противоречия, самостоятельно видеть вопрос и уметь находить решение.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17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D5E1B6-425F-416D-B59B-22980AB540FE}"/>
              </a:ext>
            </a:extLst>
          </p:cNvPr>
          <p:cNvSpPr>
            <a:spLocks noGrp="1"/>
          </p:cNvSpPr>
          <p:nvPr>
            <p:ph type="title"/>
          </p:nvPr>
        </p:nvSpPr>
        <p:spPr>
          <a:xfrm>
            <a:off x="647115" y="764373"/>
            <a:ext cx="11169747" cy="1655270"/>
          </a:xfrm>
        </p:spPr>
        <p:txBody>
          <a:bodyPr>
            <a:normAutofit/>
          </a:bodyPr>
          <a:lstStyle/>
          <a:p>
            <a:r>
              <a:rPr lang="ru-RU" dirty="0"/>
              <a:t/>
            </a:r>
            <a:br>
              <a:rPr lang="ru-RU" dirty="0"/>
            </a:br>
            <a:r>
              <a:rPr lang="ru-RU" dirty="0"/>
              <a:t>Теория решения изобретательских задач</a:t>
            </a:r>
          </a:p>
        </p:txBody>
      </p:sp>
      <p:pic>
        <p:nvPicPr>
          <p:cNvPr id="1026" name="Picture 2" descr="Маленькая Девочка Играет Скрипка Клипарт Изображения">
            <a:extLst>
              <a:ext uri="{FF2B5EF4-FFF2-40B4-BE49-F238E27FC236}">
                <a16:creationId xmlns:a16="http://schemas.microsoft.com/office/drawing/2014/main" xmlns="" id="{500046AD-1DF7-47CC-BCEB-9DD7AC44DF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115" y="2791845"/>
            <a:ext cx="3657076" cy="2993494"/>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xmlns="" id="{3121A334-AD98-494F-9BEE-0F1E65758A1A}"/>
              </a:ext>
            </a:extLst>
          </p:cNvPr>
          <p:cNvSpPr/>
          <p:nvPr/>
        </p:nvSpPr>
        <p:spPr>
          <a:xfrm>
            <a:off x="4501662" y="2419643"/>
            <a:ext cx="7315199" cy="3571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spc="30" dirty="0">
                <a:solidFill>
                  <a:srgbClr val="1F1F1F"/>
                </a:solidFill>
                <a:effectLst/>
                <a:latin typeface="Arial" panose="020B0604020202020204" pitchFamily="34" charset="0"/>
                <a:ea typeface="Calibri" panose="020F0502020204030204" pitchFamily="34" charset="0"/>
              </a:rPr>
              <a:t>Основная идея этого метода в том, что законы развития технических систем можно познавать и использовать для решения изобретательских задач сознательно и логически, избегая множества проб и ошибок. </a:t>
            </a:r>
            <a:endParaRPr lang="ru-RU" dirty="0"/>
          </a:p>
        </p:txBody>
      </p:sp>
    </p:spTree>
    <p:extLst>
      <p:ext uri="{BB962C8B-B14F-4D97-AF65-F5344CB8AC3E}">
        <p14:creationId xmlns:p14="http://schemas.microsoft.com/office/powerpoint/2010/main" val="55893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03E1A3-78E5-4F1E-B204-D488E126ECF5}"/>
              </a:ext>
            </a:extLst>
          </p:cNvPr>
          <p:cNvSpPr>
            <a:spLocks noGrp="1"/>
          </p:cNvSpPr>
          <p:nvPr>
            <p:ph type="title"/>
          </p:nvPr>
        </p:nvSpPr>
        <p:spPr>
          <a:xfrm>
            <a:off x="677334" y="609600"/>
            <a:ext cx="4372968" cy="1320800"/>
          </a:xfrm>
        </p:spPr>
        <p:txBody>
          <a:bodyPr/>
          <a:lstStyle/>
          <a:p>
            <a:endParaRPr lang="ru-RU" dirty="0"/>
          </a:p>
        </p:txBody>
      </p:sp>
      <p:sp>
        <p:nvSpPr>
          <p:cNvPr id="3" name="Объект 2">
            <a:extLst>
              <a:ext uri="{FF2B5EF4-FFF2-40B4-BE49-F238E27FC236}">
                <a16:creationId xmlns:a16="http://schemas.microsoft.com/office/drawing/2014/main" xmlns="" id="{D752205C-AECF-4B26-99F2-C7F3CB19E80E}"/>
              </a:ext>
            </a:extLst>
          </p:cNvPr>
          <p:cNvSpPr>
            <a:spLocks noGrp="1"/>
          </p:cNvSpPr>
          <p:nvPr>
            <p:ph idx="1"/>
          </p:nvPr>
        </p:nvSpPr>
        <p:spPr>
          <a:xfrm>
            <a:off x="5050302" y="2307102"/>
            <a:ext cx="6455898" cy="3911583"/>
          </a:xfrm>
        </p:spPr>
        <p:txBody>
          <a:bodyPr>
            <a:normAutofit/>
          </a:bodyPr>
          <a:lstStyle/>
          <a:p>
            <a:r>
              <a:rPr lang="ru-RU" dirty="0"/>
              <a:t>ТРИЗ, была разработана в конце прошлого века Генрихом </a:t>
            </a:r>
            <a:r>
              <a:rPr lang="ru-RU" dirty="0" err="1"/>
              <a:t>Сауловичем</a:t>
            </a:r>
            <a:r>
              <a:rPr lang="ru-RU" dirty="0"/>
              <a:t> </a:t>
            </a:r>
            <a:r>
              <a:rPr lang="ru-RU" dirty="0" err="1"/>
              <a:t>Альтшуллером</a:t>
            </a:r>
            <a:r>
              <a:rPr lang="ru-RU" dirty="0"/>
              <a:t>. Но он был не педагогом, а изобретателем и разрабатывал методику для эффективного решения технических проблем. Многие годы эта технология успешно применялась для работы со школьниками на станциях юных техников. Она позволяла развивать у юных изобретателей творческие качества мышления: гибкость, системность, диапазон, оригинальность, творческое воображение, смекалку.</a:t>
            </a:r>
          </a:p>
        </p:txBody>
      </p:sp>
      <p:pic>
        <p:nvPicPr>
          <p:cNvPr id="4" name="Содержимое 4" descr="49890103_altshuller000.jpg">
            <a:extLst>
              <a:ext uri="{FF2B5EF4-FFF2-40B4-BE49-F238E27FC236}">
                <a16:creationId xmlns:a16="http://schemas.microsoft.com/office/drawing/2014/main" xmlns="" id="{488E5404-E852-44EF-882D-6DD14A4F848A}"/>
              </a:ext>
            </a:extLst>
          </p:cNvPr>
          <p:cNvPicPr>
            <a:picLocks noChangeAspect="1"/>
          </p:cNvPicPr>
          <p:nvPr/>
        </p:nvPicPr>
        <p:blipFill>
          <a:blip r:embed="rId2"/>
          <a:stretch>
            <a:fillRect/>
          </a:stretch>
        </p:blipFill>
        <p:spPr>
          <a:xfrm>
            <a:off x="557404" y="639315"/>
            <a:ext cx="4580080" cy="5579370"/>
          </a:xfrm>
          <a:prstGeom prst="rect">
            <a:avLst/>
          </a:prstGeom>
          <a:effectLst>
            <a:outerShdw blurRad="50800" dist="38100" dir="8100000" algn="tr" rotWithShape="0">
              <a:prstClr val="black">
                <a:alpha val="40000"/>
              </a:prstClr>
            </a:outerShdw>
          </a:effectLst>
          <a:scene3d>
            <a:camera prst="obliqueBottomLeft"/>
            <a:lightRig rig="threePt" dir="t"/>
          </a:scene3d>
        </p:spPr>
      </p:pic>
    </p:spTree>
    <p:extLst>
      <p:ext uri="{BB962C8B-B14F-4D97-AF65-F5344CB8AC3E}">
        <p14:creationId xmlns:p14="http://schemas.microsoft.com/office/powerpoint/2010/main" val="31896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83C33D-D146-49FB-9F69-64EEEFC893C6}"/>
              </a:ext>
            </a:extLst>
          </p:cNvPr>
          <p:cNvSpPr>
            <a:spLocks noGrp="1"/>
          </p:cNvSpPr>
          <p:nvPr>
            <p:ph type="title"/>
          </p:nvPr>
        </p:nvSpPr>
        <p:spPr>
          <a:xfrm>
            <a:off x="677334" y="609600"/>
            <a:ext cx="7608537" cy="684628"/>
          </a:xfrm>
        </p:spPr>
        <p:txBody>
          <a:bodyPr/>
          <a:lstStyle/>
          <a:p>
            <a:pPr algn="ctr"/>
            <a:r>
              <a:rPr lang="ru-RU" dirty="0"/>
              <a:t>Что дает нам ТРИЗ</a:t>
            </a:r>
          </a:p>
        </p:txBody>
      </p:sp>
      <p:sp>
        <p:nvSpPr>
          <p:cNvPr id="3" name="Объект 2">
            <a:extLst>
              <a:ext uri="{FF2B5EF4-FFF2-40B4-BE49-F238E27FC236}">
                <a16:creationId xmlns:a16="http://schemas.microsoft.com/office/drawing/2014/main" xmlns="" id="{93D862E5-31FA-4FE1-AFC7-86CBD1F7ADC6}"/>
              </a:ext>
            </a:extLst>
          </p:cNvPr>
          <p:cNvSpPr>
            <a:spLocks noGrp="1"/>
          </p:cNvSpPr>
          <p:nvPr>
            <p:ph idx="1"/>
          </p:nvPr>
        </p:nvSpPr>
        <p:spPr>
          <a:xfrm>
            <a:off x="970670" y="2286959"/>
            <a:ext cx="8303331" cy="4395195"/>
          </a:xfrm>
        </p:spPr>
        <p:txBody>
          <a:bodyPr>
            <a:normAutofit fontScale="92500" lnSpcReduction="10000"/>
          </a:bodyPr>
          <a:lstStyle/>
          <a:p>
            <a:r>
              <a:rPr lang="ru-RU" dirty="0"/>
              <a:t>•	Умение выявить суть задачи;</a:t>
            </a:r>
          </a:p>
          <a:p>
            <a:r>
              <a:rPr lang="ru-RU" dirty="0"/>
              <a:t>•	Умение правильно определить основные направления поиска, не упуская</a:t>
            </a:r>
          </a:p>
          <a:p>
            <a:r>
              <a:rPr lang="ru-RU" dirty="0"/>
              <a:t>многие моменты, мимо которых обычно проходишь;</a:t>
            </a:r>
          </a:p>
          <a:p>
            <a:r>
              <a:rPr lang="ru-RU" dirty="0"/>
              <a:t>•	Знание, как систематизировать поиск информации по выбору задач и           поиску направлений решений.</a:t>
            </a:r>
          </a:p>
          <a:p>
            <a:r>
              <a:rPr lang="ru-RU" dirty="0"/>
              <a:t>•	Научиться находить пути отхода от традиционных решений;</a:t>
            </a:r>
          </a:p>
          <a:p>
            <a:r>
              <a:rPr lang="ru-RU" dirty="0"/>
              <a:t>•	Умение мыслить логически, алогически и системно;</a:t>
            </a:r>
          </a:p>
          <a:p>
            <a:r>
              <a:rPr lang="ru-RU" dirty="0"/>
              <a:t>•	Значительно повысить эффективность творческого труда;</a:t>
            </a:r>
          </a:p>
          <a:p>
            <a:r>
              <a:rPr lang="ru-RU" dirty="0"/>
              <a:t>•	Сократить время на решение;</a:t>
            </a:r>
          </a:p>
          <a:p>
            <a:r>
              <a:rPr lang="ru-RU" dirty="0"/>
              <a:t>•	Смотреть на вещи и явления по-новому;</a:t>
            </a:r>
          </a:p>
          <a:p>
            <a:r>
              <a:rPr lang="ru-RU" dirty="0"/>
              <a:t>•	ТРИЗ даёт толчок к изобретательской деятельности;</a:t>
            </a:r>
          </a:p>
          <a:p>
            <a:r>
              <a:rPr lang="ru-RU" dirty="0"/>
              <a:t>•	ТРИЗ расширяет кругозор. ТРИЗ!</a:t>
            </a:r>
          </a:p>
          <a:p>
            <a:endParaRPr lang="ru-RU" dirty="0"/>
          </a:p>
        </p:txBody>
      </p:sp>
      <p:pic>
        <p:nvPicPr>
          <p:cNvPr id="4" name="Рисунок 3">
            <a:extLst>
              <a:ext uri="{FF2B5EF4-FFF2-40B4-BE49-F238E27FC236}">
                <a16:creationId xmlns:a16="http://schemas.microsoft.com/office/drawing/2014/main" xmlns="" id="{CDA37EF7-E234-41FD-B324-B6651A7195D4}"/>
              </a:ext>
            </a:extLst>
          </p:cNvPr>
          <p:cNvPicPr>
            <a:picLocks noChangeAspect="1"/>
          </p:cNvPicPr>
          <p:nvPr/>
        </p:nvPicPr>
        <p:blipFill>
          <a:blip r:embed="rId2"/>
          <a:stretch>
            <a:fillRect/>
          </a:stretch>
        </p:blipFill>
        <p:spPr>
          <a:xfrm>
            <a:off x="1816124" y="1155529"/>
            <a:ext cx="4148578" cy="1131430"/>
          </a:xfrm>
          <a:prstGeom prst="rect">
            <a:avLst/>
          </a:prstGeom>
        </p:spPr>
      </p:pic>
    </p:spTree>
    <p:extLst>
      <p:ext uri="{BB962C8B-B14F-4D97-AF65-F5344CB8AC3E}">
        <p14:creationId xmlns:p14="http://schemas.microsoft.com/office/powerpoint/2010/main" val="208154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98FD17-C1D6-4345-A2B9-FB6B37A7E4B3}"/>
              </a:ext>
            </a:extLst>
          </p:cNvPr>
          <p:cNvSpPr>
            <a:spLocks noGrp="1"/>
          </p:cNvSpPr>
          <p:nvPr>
            <p:ph type="title"/>
          </p:nvPr>
        </p:nvSpPr>
        <p:spPr>
          <a:xfrm>
            <a:off x="677334" y="609600"/>
            <a:ext cx="8596668" cy="332935"/>
          </a:xfrm>
        </p:spPr>
        <p:txBody>
          <a:bodyPr>
            <a:normAutofit fontScale="90000"/>
          </a:bodyPr>
          <a:lstStyle/>
          <a:p>
            <a:endParaRPr lang="ru-RU" dirty="0"/>
          </a:p>
        </p:txBody>
      </p:sp>
      <p:pic>
        <p:nvPicPr>
          <p:cNvPr id="4" name="Объект 3">
            <a:extLst>
              <a:ext uri="{FF2B5EF4-FFF2-40B4-BE49-F238E27FC236}">
                <a16:creationId xmlns:a16="http://schemas.microsoft.com/office/drawing/2014/main" xmlns="" id="{DB07603A-4897-435F-9CC1-D2B9B298764D}"/>
              </a:ext>
            </a:extLst>
          </p:cNvPr>
          <p:cNvPicPr>
            <a:picLocks noGrp="1" noChangeAspect="1"/>
          </p:cNvPicPr>
          <p:nvPr>
            <p:ph idx="1"/>
          </p:nvPr>
        </p:nvPicPr>
        <p:blipFill>
          <a:blip r:embed="rId2"/>
          <a:stretch>
            <a:fillRect/>
          </a:stretch>
        </p:blipFill>
        <p:spPr>
          <a:xfrm>
            <a:off x="323155" y="245934"/>
            <a:ext cx="8596667" cy="6451306"/>
          </a:xfrm>
          <a:prstGeom prst="rect">
            <a:avLst/>
          </a:prstGeom>
        </p:spPr>
      </p:pic>
    </p:spTree>
    <p:extLst>
      <p:ext uri="{BB962C8B-B14F-4D97-AF65-F5344CB8AC3E}">
        <p14:creationId xmlns:p14="http://schemas.microsoft.com/office/powerpoint/2010/main" val="294213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0167E53-DC66-47E3-983B-A7843B12BD20}"/>
              </a:ext>
            </a:extLst>
          </p:cNvPr>
          <p:cNvPicPr>
            <a:picLocks noChangeAspect="1"/>
          </p:cNvPicPr>
          <p:nvPr/>
        </p:nvPicPr>
        <p:blipFill>
          <a:blip r:embed="rId2"/>
          <a:stretch>
            <a:fillRect/>
          </a:stretch>
        </p:blipFill>
        <p:spPr>
          <a:xfrm>
            <a:off x="0" y="182880"/>
            <a:ext cx="9012000" cy="6858000"/>
          </a:xfrm>
          <a:prstGeom prst="rect">
            <a:avLst/>
          </a:prstGeom>
        </p:spPr>
      </p:pic>
      <p:sp>
        <p:nvSpPr>
          <p:cNvPr id="2" name="Заголовок 1">
            <a:extLst>
              <a:ext uri="{FF2B5EF4-FFF2-40B4-BE49-F238E27FC236}">
                <a16:creationId xmlns:a16="http://schemas.microsoft.com/office/drawing/2014/main" xmlns="" id="{3615919E-4290-4E77-8E04-A252E8A0952B}"/>
              </a:ext>
            </a:extLst>
          </p:cNvPr>
          <p:cNvSpPr>
            <a:spLocks noGrp="1"/>
          </p:cNvSpPr>
          <p:nvPr>
            <p:ph type="title"/>
          </p:nvPr>
        </p:nvSpPr>
        <p:spPr>
          <a:xfrm>
            <a:off x="2574388" y="609600"/>
            <a:ext cx="6699614" cy="551472"/>
          </a:xfrm>
        </p:spPr>
        <p:txBody>
          <a:bodyPr>
            <a:normAutofit fontScale="90000"/>
          </a:bodyPr>
          <a:lstStyle/>
          <a:p>
            <a:pPr algn="ct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4800" dirty="0">
                <a:effectLst/>
                <a:latin typeface="Calibri" panose="020F0502020204030204" pitchFamily="34" charset="0"/>
                <a:ea typeface="Calibri" panose="020F0502020204030204" pitchFamily="34" charset="0"/>
                <a:cs typeface="Times New Roman" panose="02020603050405020304" pitchFamily="18" charset="0"/>
              </a:rPr>
              <a:t>Принципы ТРИЗ</a:t>
            </a:r>
            <a:endParaRPr lang="ru-RU" sz="4800" dirty="0"/>
          </a:p>
        </p:txBody>
      </p:sp>
      <p:sp>
        <p:nvSpPr>
          <p:cNvPr id="3" name="Объект 2">
            <a:extLst>
              <a:ext uri="{FF2B5EF4-FFF2-40B4-BE49-F238E27FC236}">
                <a16:creationId xmlns:a16="http://schemas.microsoft.com/office/drawing/2014/main" xmlns="" id="{F138E778-E54E-4898-A2A5-7258EDA55E0A}"/>
              </a:ext>
            </a:extLst>
          </p:cNvPr>
          <p:cNvSpPr>
            <a:spLocks noGrp="1"/>
          </p:cNvSpPr>
          <p:nvPr>
            <p:ph idx="1"/>
          </p:nvPr>
        </p:nvSpPr>
        <p:spPr>
          <a:xfrm>
            <a:off x="1969477" y="1463040"/>
            <a:ext cx="8243668" cy="5212080"/>
          </a:xfrm>
        </p:spPr>
        <p:txBody>
          <a:bodyPr>
            <a:normAutofit lnSpcReduction="10000"/>
          </a:bodyPr>
          <a:lstStyle/>
          <a:p>
            <a:r>
              <a:rPr lang="ru-RU" dirty="0"/>
              <a:t>•	Изобретения. Благодаря им человек улучшает мир, в котором живет. А как известно, мы живем по законам, уже созданным природой. Люди улучшают систему многими способами. Те, которые наилучшим образом вписываются в повседневную жизнь, остаются, другие с течением времени просто забываются.</a:t>
            </a:r>
          </a:p>
          <a:p>
            <a:r>
              <a:rPr lang="ru-RU" dirty="0"/>
              <a:t>•	Всегда есть противоречия. Этот принцип проще всего понять на примере. Эффективность любого механизма будет прямо пропорциональна его объему, именно так долгое время думали инженеры, которые собирали компьютеры. И ведь действительно, еще 10 лет назад самыми мощными вычислительными машинами были те устройства, которые имели очень увесистые габариты. Но с изобретением новых способов хранения данных размеры компьютера уменьшились. Противоречие исчезло.</a:t>
            </a:r>
          </a:p>
          <a:p>
            <a:r>
              <a:rPr lang="ru-RU" dirty="0"/>
              <a:t>•	Для каждой проблемы есть свое решение. Все будет зависеть от ресурсов, которыми располагает человек или система. Объясним на примере. Взрослые хотят дать детям как можно больше информации. Но детские книжки всегда маленькие. Как же получается сжать рассказы? Благодаря картинкам и стихам можно сократить часть текста.</a:t>
            </a:r>
          </a:p>
          <a:p>
            <a:endParaRPr lang="ru-RU" dirty="0"/>
          </a:p>
        </p:txBody>
      </p:sp>
    </p:spTree>
    <p:extLst>
      <p:ext uri="{BB962C8B-B14F-4D97-AF65-F5344CB8AC3E}">
        <p14:creationId xmlns:p14="http://schemas.microsoft.com/office/powerpoint/2010/main" val="109341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F76BA1B-5A81-45CC-818D-C78788510A4E}"/>
              </a:ext>
            </a:extLst>
          </p:cNvPr>
          <p:cNvPicPr>
            <a:picLocks noChangeAspect="1"/>
          </p:cNvPicPr>
          <p:nvPr/>
        </p:nvPicPr>
        <p:blipFill>
          <a:blip r:embed="rId2"/>
          <a:stretch>
            <a:fillRect/>
          </a:stretch>
        </p:blipFill>
        <p:spPr>
          <a:xfrm>
            <a:off x="9666816" y="4223177"/>
            <a:ext cx="1847850" cy="2476500"/>
          </a:xfrm>
          <a:prstGeom prst="rect">
            <a:avLst/>
          </a:prstGeom>
        </p:spPr>
      </p:pic>
      <p:sp>
        <p:nvSpPr>
          <p:cNvPr id="2" name="Заголовок 1">
            <a:extLst>
              <a:ext uri="{FF2B5EF4-FFF2-40B4-BE49-F238E27FC236}">
                <a16:creationId xmlns:a16="http://schemas.microsoft.com/office/drawing/2014/main" xmlns="" id="{A67BF8D5-FE4B-4484-8A8E-5A05F3AF9191}"/>
              </a:ext>
            </a:extLst>
          </p:cNvPr>
          <p:cNvSpPr>
            <a:spLocks noGrp="1"/>
          </p:cNvSpPr>
          <p:nvPr>
            <p:ph type="title"/>
          </p:nvPr>
        </p:nvSpPr>
        <p:spPr>
          <a:xfrm>
            <a:off x="677334" y="609600"/>
            <a:ext cx="8596668" cy="783102"/>
          </a:xfrm>
        </p:spPr>
        <p:txBody>
          <a:bodyPr/>
          <a:lstStyle/>
          <a:p>
            <a:r>
              <a:rPr lang="ru-RU" dirty="0"/>
              <a:t>– Метод мозгового штурма. </a:t>
            </a:r>
          </a:p>
        </p:txBody>
      </p:sp>
      <p:sp>
        <p:nvSpPr>
          <p:cNvPr id="3" name="Объект 2">
            <a:extLst>
              <a:ext uri="{FF2B5EF4-FFF2-40B4-BE49-F238E27FC236}">
                <a16:creationId xmlns:a16="http://schemas.microsoft.com/office/drawing/2014/main" xmlns="" id="{E16B756D-B6FB-4000-861C-349760E302F3}"/>
              </a:ext>
            </a:extLst>
          </p:cNvPr>
          <p:cNvSpPr>
            <a:spLocks noGrp="1"/>
          </p:cNvSpPr>
          <p:nvPr>
            <p:ph idx="1"/>
          </p:nvPr>
        </p:nvSpPr>
        <p:spPr>
          <a:xfrm>
            <a:off x="677334" y="1392703"/>
            <a:ext cx="8596668" cy="4648660"/>
          </a:xfrm>
        </p:spPr>
        <p:txBody>
          <a:bodyPr>
            <a:normAutofit fontScale="92500" lnSpcReduction="10000"/>
          </a:bodyPr>
          <a:lstStyle/>
          <a:p>
            <a:r>
              <a:rPr lang="ru-RU" dirty="0"/>
              <a:t>Это оперативный метод решения проблемы на основе стимулирования творческой активности, при котором участникам обсуждения предлагают высказать как можно большее количество вариантов решений, в том числе самых фантастичных. Затем из общего числа высказанных идей отбирают наиболее удачные, которые могут быть использованы на практике. Напомним правила мозгового штурма:</a:t>
            </a:r>
          </a:p>
          <a:p>
            <a:r>
              <a:rPr lang="ru-RU" dirty="0"/>
              <a:t>•	исключение всякой критики;</a:t>
            </a:r>
          </a:p>
          <a:p>
            <a:r>
              <a:rPr lang="ru-RU" dirty="0"/>
              <a:t>•	поощрение самых невероятных идей;</a:t>
            </a:r>
          </a:p>
          <a:p>
            <a:r>
              <a:rPr lang="ru-RU" dirty="0"/>
              <a:t>•	большое количество ответов, предложений;</a:t>
            </a:r>
          </a:p>
          <a:p>
            <a:r>
              <a:rPr lang="ru-RU" dirty="0"/>
              <a:t>•	чужие идеи можно улучшать.</a:t>
            </a:r>
          </a:p>
          <a:p>
            <a:r>
              <a:rPr lang="ru-RU" dirty="0"/>
              <a:t>Анализ каждой идеи идет по оценке «хорошо – плохо», т. е. что-то в этом предложении хорошо, но что-то плохо. Из всех решений выбирается оптимальное, позволяющее решить противоречие с минимальными затратами и потерями. Результаты мозгового штурма должны быть непременно отражены в продуктивной деятельности: нарисовать свой кусочек лета в зиму; вылепить продукты, которые стали недоступны мышам и т. д.</a:t>
            </a:r>
          </a:p>
        </p:txBody>
      </p:sp>
    </p:spTree>
    <p:extLst>
      <p:ext uri="{BB962C8B-B14F-4D97-AF65-F5344CB8AC3E}">
        <p14:creationId xmlns:p14="http://schemas.microsoft.com/office/powerpoint/2010/main" val="288473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DA94E7E5-9158-44E6-A8B7-775BB343C816}"/>
              </a:ext>
            </a:extLst>
          </p:cNvPr>
          <p:cNvPicPr>
            <a:picLocks noChangeAspect="1"/>
          </p:cNvPicPr>
          <p:nvPr/>
        </p:nvPicPr>
        <p:blipFill>
          <a:blip r:embed="rId2"/>
          <a:stretch>
            <a:fillRect/>
          </a:stretch>
        </p:blipFill>
        <p:spPr>
          <a:xfrm>
            <a:off x="2443483" y="1096610"/>
            <a:ext cx="5064369" cy="2814878"/>
          </a:xfrm>
          <a:prstGeom prst="rect">
            <a:avLst/>
          </a:prstGeom>
        </p:spPr>
      </p:pic>
      <p:sp>
        <p:nvSpPr>
          <p:cNvPr id="2" name="Заголовок 1">
            <a:extLst>
              <a:ext uri="{FF2B5EF4-FFF2-40B4-BE49-F238E27FC236}">
                <a16:creationId xmlns:a16="http://schemas.microsoft.com/office/drawing/2014/main" xmlns="" id="{074F669D-9373-49AA-A80A-FBF15D9B4CF1}"/>
              </a:ext>
            </a:extLst>
          </p:cNvPr>
          <p:cNvSpPr>
            <a:spLocks noGrp="1"/>
          </p:cNvSpPr>
          <p:nvPr>
            <p:ph type="title"/>
          </p:nvPr>
        </p:nvSpPr>
        <p:spPr>
          <a:xfrm>
            <a:off x="677334" y="609600"/>
            <a:ext cx="8596668" cy="839372"/>
          </a:xfrm>
        </p:spPr>
        <p:txBody>
          <a:bodyPr/>
          <a:lstStyle/>
          <a:p>
            <a:pPr algn="ctr"/>
            <a:r>
              <a:rPr lang="ru-RU" dirty="0"/>
              <a:t> Метод каталога. </a:t>
            </a:r>
          </a:p>
        </p:txBody>
      </p:sp>
      <p:sp>
        <p:nvSpPr>
          <p:cNvPr id="3" name="Объект 2">
            <a:extLst>
              <a:ext uri="{FF2B5EF4-FFF2-40B4-BE49-F238E27FC236}">
                <a16:creationId xmlns:a16="http://schemas.microsoft.com/office/drawing/2014/main" xmlns="" id="{3E1A6B84-043C-44EF-A0CD-16EF3505DC61}"/>
              </a:ext>
            </a:extLst>
          </p:cNvPr>
          <p:cNvSpPr>
            <a:spLocks noGrp="1"/>
          </p:cNvSpPr>
          <p:nvPr>
            <p:ph idx="1"/>
          </p:nvPr>
        </p:nvSpPr>
        <p:spPr>
          <a:xfrm>
            <a:off x="677334" y="2504049"/>
            <a:ext cx="8596668" cy="4353951"/>
          </a:xfrm>
        </p:spPr>
        <p:txBody>
          <a:bodyPr/>
          <a:lstStyle/>
          <a:p>
            <a:r>
              <a:rPr lang="ru-RU" dirty="0"/>
              <a:t>Метод позволяет в большей степени решить проблему обучения дошкольников творческому рассказыванию. Не секрет, что творческое рассказывание даётся дошкольникам с трудом в силу небольшого опыта монологической речи и бедности активного словаря.</a:t>
            </a:r>
          </a:p>
          <a:p>
            <a:r>
              <a:rPr lang="ru-RU" dirty="0"/>
              <a:t>Для работы понадобится любая детская книга с минимальным количеством иллюстраций. Желательно, чтобы текст был прозаическим. Взрослый задаёт детям вопросы, на основе которых будет строиться сюжет, а ответ дети ищут в книге, произвольно указывая пальце в любое место на странице. Слова попадаются самые разные, никак не связанные между собой.</a:t>
            </a:r>
          </a:p>
          <a:p>
            <a:r>
              <a:rPr lang="ru-RU" dirty="0"/>
              <a:t>Главное здесь – грамотно составить вопросы и расположить их в нужной последовательности. </a:t>
            </a:r>
          </a:p>
        </p:txBody>
      </p:sp>
    </p:spTree>
    <p:extLst>
      <p:ext uri="{BB962C8B-B14F-4D97-AF65-F5344CB8AC3E}">
        <p14:creationId xmlns:p14="http://schemas.microsoft.com/office/powerpoint/2010/main" val="284792059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2314</TotalTime>
  <Words>1042</Words>
  <Application>Microsoft Office PowerPoint</Application>
  <PresentationFormat>Произвольный</PresentationFormat>
  <Paragraphs>60</Paragraphs>
  <Slides>17</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ТРИЗ технология в детском саду</vt:lpstr>
      <vt:lpstr>.</vt:lpstr>
      <vt:lpstr> Теория решения изобретательских задач</vt:lpstr>
      <vt:lpstr>Презентация PowerPoint</vt:lpstr>
      <vt:lpstr>Что дает нам ТРИЗ</vt:lpstr>
      <vt:lpstr>Презентация PowerPoint</vt:lpstr>
      <vt:lpstr> Принципы ТРИЗ</vt:lpstr>
      <vt:lpstr>– Метод мозгового штурма. </vt:lpstr>
      <vt:lpstr> Метод каталога. </vt:lpstr>
      <vt:lpstr>Метод фокальных объектов. </vt:lpstr>
      <vt:lpstr>Метод «Системный анализ»</vt:lpstr>
      <vt:lpstr>Метод морфологического анализа</vt:lpstr>
      <vt:lpstr>Типовое фантазирование</vt:lpstr>
      <vt:lpstr>Метод ММЧ </vt:lpstr>
      <vt:lpstr>Мышление по аналогии</vt:lpstr>
      <vt:lpstr>Этапы работы по использованию элементов ТРИЗ </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ТРИЗ технология</dc:title>
  <dc:creator>Наталья Калмычкова</dc:creator>
  <cp:lastModifiedBy>User</cp:lastModifiedBy>
  <cp:revision>9</cp:revision>
  <dcterms:created xsi:type="dcterms:W3CDTF">2022-12-11T15:16:45Z</dcterms:created>
  <dcterms:modified xsi:type="dcterms:W3CDTF">2023-01-16T09:47:51Z</dcterms:modified>
</cp:coreProperties>
</file>